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8" r:id="rId3"/>
    <p:sldId id="266" r:id="rId4"/>
    <p:sldId id="259" r:id="rId5"/>
    <p:sldId id="260" r:id="rId6"/>
    <p:sldId id="261" r:id="rId7"/>
    <p:sldId id="267" r:id="rId8"/>
    <p:sldId id="268" r:id="rId9"/>
    <p:sldId id="262" r:id="rId10"/>
    <p:sldId id="263" r:id="rId11"/>
    <p:sldId id="265" r:id="rId12"/>
    <p:sldId id="264" r:id="rId13"/>
    <p:sldId id="269" r:id="rId14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2B2"/>
    <a:srgbClr val="30B1C2"/>
    <a:srgbClr val="00ABB5"/>
    <a:srgbClr val="F2EC00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BF187-940B-44F5-AABE-45CC575E5E9F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56D4C-DF26-4E43-BEF7-79AF413F36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77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A3309-3211-4681-B3B4-29EFC0A04EDE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89D24-9BFC-4C00-B487-C40370AAC3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61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C6B3E-E1AF-429E-91A5-C668DE3729B1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54671-C356-47DA-9020-36567BDEEF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7614A-5672-4EF0-BAA7-86459A06EF98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3D1DB-A547-415B-BD23-6BA1BE6B5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0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C00A1-5C2F-43DC-B020-C6E04B551338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AF320-C8C2-478F-8DE2-FFCBD3C0EB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18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5019C-1C40-4C99-A7FF-0E63E252B0D3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FA8A5-F455-441F-9F44-8646D3516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37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E5F2B-B12A-431B-A468-43B62A78A131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038C3-72B9-4F52-A424-1CED87C52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61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CA254-38F2-42C1-BA5D-283B58B3697C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DF76F-C53F-4437-9CDA-5458AB8F22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9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0F5B3-68C7-4C35-A0B3-64B02A0B2238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F6CF7-0EA3-479B-A556-F1BF54B22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4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3DFB-456B-4F2E-B79A-3B8BA1C7DA51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00D3-7960-429D-B4BF-5E67874409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8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A31BD-5E08-47F6-8BE9-7F16746A91BF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D283C-F3F3-4571-88BF-128E64EF50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82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CA1E0B-5977-4DAE-B455-83C8254E0C1F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AEA3A97-6B4D-44D4-9B5D-873EEE390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5967412" y="511969"/>
            <a:ext cx="4940300" cy="2892425"/>
          </a:xfrm>
        </p:spPr>
        <p:txBody>
          <a:bodyPr/>
          <a:lstStyle/>
          <a:p>
            <a:pPr eaLnBrk="1" hangingPunct="1"/>
            <a:r>
              <a:rPr lang="sr-Latn-RS" altLang="en-US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Podrška mentalnom zdravlju deteta, majke i porodice</a:t>
            </a:r>
            <a:br>
              <a:rPr lang="sr-Latn-RS" altLang="en-US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sr-Latn-RS" altLang="en-US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/>
            </a:r>
            <a:br>
              <a:rPr lang="sr-Latn-RS" altLang="en-US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sr-Latn-RS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Razvijanje </a:t>
            </a:r>
            <a:r>
              <a:rPr lang="en-US" altLang="en-US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socijalno</a:t>
            </a:r>
            <a:r>
              <a:rPr lang="en-US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sr-Latn-RS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emocionalnih veština kod dece</a:t>
            </a:r>
            <a:endParaRPr lang="en-US" altLang="en-US" sz="2400" b="1" dirty="0" smtClean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051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8" y="147638"/>
            <a:ext cx="5149850" cy="5305425"/>
          </a:xfrm>
        </p:spPr>
      </p:pic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5984213" y="3351213"/>
            <a:ext cx="4552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Dragica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Jovišević</a:t>
            </a:r>
            <a:r>
              <a:rPr lang="en-US" altLang="en-US" sz="2400" dirty="0"/>
              <a:t>, dipl. </a:t>
            </a:r>
            <a:r>
              <a:rPr lang="en-US" altLang="en-US" sz="2400" dirty="0" err="1"/>
              <a:t>psiholog</a:t>
            </a:r>
            <a:endParaRPr lang="en-US" altLang="en-US" sz="2400" dirty="0"/>
          </a:p>
        </p:txBody>
      </p:sp>
      <p:sp>
        <p:nvSpPr>
          <p:cNvPr id="2053" name="WordArt 9"/>
          <p:cNvSpPr>
            <a:spLocks noChangeArrowheads="1" noChangeShapeType="1" noTextEdit="1"/>
          </p:cNvSpPr>
          <p:nvPr/>
        </p:nvSpPr>
        <p:spPr bwMode="auto">
          <a:xfrm>
            <a:off x="4531058" y="5737225"/>
            <a:ext cx="3138984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Znanjem</a:t>
            </a:r>
            <a:r>
              <a:rPr lang="en-US" sz="1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do </a:t>
            </a:r>
            <a:r>
              <a:rPr lang="en-US" sz="1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zdravih</a:t>
            </a:r>
            <a:r>
              <a:rPr lang="en-US" sz="1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izbora</a:t>
            </a:r>
            <a:endParaRPr lang="en-US" sz="1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2822575" y="6292850"/>
            <a:ext cx="675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58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/>
              <a:t>Programski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zadatak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Posebnog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programa</a:t>
            </a:r>
            <a:r>
              <a:rPr lang="en-US" altLang="en-US" sz="1200" b="1" dirty="0"/>
              <a:t> u </a:t>
            </a:r>
            <a:r>
              <a:rPr lang="en-US" altLang="en-US" sz="1200" b="1" dirty="0" err="1"/>
              <a:t>oblasti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javnog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zdravlja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za</a:t>
            </a:r>
            <a:r>
              <a:rPr lang="en-US" altLang="en-US" sz="1200" b="1" dirty="0"/>
              <a:t> APV u</a:t>
            </a:r>
            <a:r>
              <a:rPr lang="sr-Cyrl-RS" altLang="en-US" sz="1200" b="1" dirty="0"/>
              <a:t> 2020. </a:t>
            </a:r>
            <a:r>
              <a:rPr lang="en-US" altLang="en-US" sz="1200" b="1" dirty="0" err="1"/>
              <a:t>godini</a:t>
            </a:r>
            <a:r>
              <a:rPr lang="sr-Cyrl-RS" altLang="en-US" sz="1200" b="1" dirty="0"/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/>
              <a:t>Unapređenje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zdravstvene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pismenosti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populacije</a:t>
            </a:r>
            <a:r>
              <a:rPr lang="en-US" altLang="en-US" sz="1200" b="1" dirty="0"/>
              <a:t> – „</a:t>
            </a:r>
            <a:r>
              <a:rPr lang="en-US" altLang="en-US" sz="1200" b="1" dirty="0" err="1"/>
              <a:t>Znanjem</a:t>
            </a:r>
            <a:r>
              <a:rPr lang="en-US" altLang="en-US" sz="1200" b="1" dirty="0"/>
              <a:t> do </a:t>
            </a:r>
            <a:r>
              <a:rPr lang="en-US" altLang="en-US" sz="1200" b="1" dirty="0" err="1"/>
              <a:t>zdravih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izbora</a:t>
            </a:r>
            <a:r>
              <a:rPr lang="en-US" altLang="en-US" sz="1200" b="1" dirty="0"/>
              <a:t>“ </a:t>
            </a:r>
          </a:p>
        </p:txBody>
      </p:sp>
      <p:pic>
        <p:nvPicPr>
          <p:cNvPr id="20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370513"/>
            <a:ext cx="20494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394950" y="5453063"/>
            <a:ext cx="1744663" cy="1347787"/>
            <a:chOff x="10394950" y="5453063"/>
            <a:chExt cx="1744663" cy="1347787"/>
          </a:xfrm>
        </p:grpSpPr>
        <p:pic>
          <p:nvPicPr>
            <p:cNvPr id="2056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5" r="5890" b="54884"/>
            <a:stretch>
              <a:fillRect/>
            </a:stretch>
          </p:blipFill>
          <p:spPr bwMode="auto">
            <a:xfrm>
              <a:off x="10499725" y="5737225"/>
              <a:ext cx="1639888" cy="106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7" name="TextBox 8"/>
            <p:cNvSpPr txBox="1">
              <a:spLocks noChangeArrowheads="1"/>
            </p:cNvSpPr>
            <p:nvPr/>
          </p:nvSpPr>
          <p:spPr bwMode="auto">
            <a:xfrm>
              <a:off x="10394950" y="5453063"/>
              <a:ext cx="17446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r-Cyrl-RS" altLang="en-US" sz="1000" b="1" dirty="0">
                  <a:solidFill>
                    <a:srgbClr val="FF0000"/>
                  </a:solidFill>
                </a:rPr>
                <a:t>Институт за јавно здравље Војводине</a:t>
              </a:r>
              <a:endParaRPr lang="en-US" altLang="en-US" sz="10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51597" y="314325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</a:rPr>
              <a:t>Pomozite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detetu</a:t>
            </a:r>
            <a:r>
              <a:rPr lang="en-US" altLang="en-US" b="1" dirty="0" smtClean="0">
                <a:solidFill>
                  <a:srgbClr val="FF0000"/>
                </a:solidFill>
              </a:rPr>
              <a:t> da se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nosi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sa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neprijatnim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osećanjima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Uzmimo primer besa – razgovarajte sa detetom o tome šta ljudi rade kada su besni i izdvojite korisne strategije:</a:t>
            </a:r>
          </a:p>
        </p:txBody>
      </p:sp>
      <p:pic>
        <p:nvPicPr>
          <p:cNvPr id="1126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6" t="33421" r="10399" b="54237"/>
          <a:stretch>
            <a:fillRect/>
          </a:stretch>
        </p:blipFill>
        <p:spPr bwMode="auto">
          <a:xfrm>
            <a:off x="288925" y="3579813"/>
            <a:ext cx="24844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0" t="45892" r="6915" b="38344"/>
          <a:stretch>
            <a:fillRect/>
          </a:stretch>
        </p:blipFill>
        <p:spPr bwMode="auto">
          <a:xfrm>
            <a:off x="3267075" y="3886200"/>
            <a:ext cx="24384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79266" r="10172" b="8377"/>
          <a:stretch>
            <a:fillRect/>
          </a:stretch>
        </p:blipFill>
        <p:spPr bwMode="auto">
          <a:xfrm>
            <a:off x="9348788" y="4943475"/>
            <a:ext cx="202723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5" r="22305" b="20538"/>
          <a:stretch>
            <a:fillRect/>
          </a:stretch>
        </p:blipFill>
        <p:spPr bwMode="auto">
          <a:xfrm>
            <a:off x="6178550" y="3179763"/>
            <a:ext cx="256381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0825" y="5014913"/>
            <a:ext cx="2535238" cy="16319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2000" dirty="0"/>
              <a:t>„Kad si besan, KAŽI da si besan. Možeš i da protreseš nogicama i lupiš nogom o pod.“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230563" y="2816225"/>
            <a:ext cx="2474912" cy="9239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dirty="0"/>
              <a:t>„Izbroj do 10 i </a:t>
            </a:r>
            <a:r>
              <a:rPr lang="sr-Latn-RS" dirty="0" smtClean="0"/>
              <a:t>razmisli </a:t>
            </a:r>
            <a:r>
              <a:rPr lang="sr-Latn-RS" dirty="0"/>
              <a:t>kako bi tvoji postupci uticali na drugog“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99188" y="5173663"/>
            <a:ext cx="2524125" cy="147796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dirty="0"/>
              <a:t>„Možemo da napravimo udoban ćošak u sobi gde možeš da odeš da se smiriš kada si ljut.“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366250" y="3278188"/>
            <a:ext cx="2111375" cy="17541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dirty="0"/>
              <a:t>Nagradite dete svaki put kada uspe da kontroliše svoju ljutnju – pohvalom, nagradom i sl.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701723" y="365125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</a:rPr>
              <a:t>Učite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dete</a:t>
            </a:r>
            <a:r>
              <a:rPr lang="en-US" altLang="en-US" b="1" dirty="0" smtClean="0">
                <a:solidFill>
                  <a:srgbClr val="FF0000"/>
                </a:solidFill>
              </a:rPr>
              <a:t> da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prepozna</a:t>
            </a:r>
            <a:r>
              <a:rPr lang="en-US" altLang="en-US" b="1" dirty="0" smtClean="0">
                <a:solidFill>
                  <a:srgbClr val="FF0000"/>
                </a:solidFill>
              </a:rPr>
              <a:t>,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imenuje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izrazi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emocije</a:t>
            </a:r>
            <a:r>
              <a:rPr lang="en-US" altLang="en-US" b="1" dirty="0" smtClean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30143" cy="4351338"/>
          </a:xfrm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R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Pantomima: </a:t>
            </a:r>
            <a:r>
              <a:rPr lang="sr-Latn-RS" dirty="0" smtClean="0"/>
              <a:t>pokazujte osećanja na licu i pokretima tela, a neka dete pogađa. Zamenite uloge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sr-Latn-RS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dirty="0" smtClean="0"/>
              <a:t>Dajte mu </a:t>
            </a:r>
            <a:r>
              <a:rPr lang="sr-Latn-R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zadatak da nacrta sebe </a:t>
            </a:r>
            <a:r>
              <a:rPr lang="sr-Latn-RS" dirty="0" smtClean="0"/>
              <a:t>kad je srećno, tužno, situaciju koje se plaši…neka crtež bude osnova za razgovor.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sr-Latn-RS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 zaboravite na dečake</a:t>
            </a:r>
            <a:r>
              <a:rPr lang="sr-Latn-RS" dirty="0" smtClean="0"/>
              <a:t>. Roditelji češće o osećanjima pričaju sa devojčicama.</a:t>
            </a:r>
            <a:endParaRPr lang="en-US" dirty="0"/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0" t="65820" r="4478"/>
          <a:stretch>
            <a:fillRect/>
          </a:stretch>
        </p:blipFill>
        <p:spPr bwMode="auto">
          <a:xfrm>
            <a:off x="8369300" y="3067050"/>
            <a:ext cx="312102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0655644">
            <a:off x="7708109" y="1579085"/>
            <a:ext cx="4153167" cy="646331"/>
          </a:xfrm>
          <a:prstGeom prst="rect">
            <a:avLst/>
          </a:prstGeom>
          <a:solidFill>
            <a:srgbClr val="30B1C2"/>
          </a:solidFill>
          <a:effectLst>
            <a:glow rad="101600">
              <a:srgbClr val="2CA2B2">
                <a:alpha val="40000"/>
              </a:srgbClr>
            </a:glo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3600" dirty="0"/>
              <a:t>Igrajte se zajedno!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</a:rPr>
              <a:t>Neka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priča</a:t>
            </a:r>
            <a:r>
              <a:rPr lang="en-US" altLang="en-US" b="1" dirty="0" smtClean="0">
                <a:solidFill>
                  <a:srgbClr val="FF0000"/>
                </a:solidFill>
              </a:rPr>
              <a:t> o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osećanjima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bude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deo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vaše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svakodnevice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0" y="2033588"/>
            <a:ext cx="4965700" cy="435133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sr-Latn-R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sz="3200" dirty="0" smtClean="0"/>
              <a:t>Odvojite vreme u toku dana kada ćete razgovarati sa decom tome o šta se desilo i kako su se </a:t>
            </a:r>
            <a:r>
              <a:rPr lang="sr-Latn-RS" sz="3200" smtClean="0"/>
              <a:t>osećali.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r-Latn-RS" sz="32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sz="3200" dirty="0" smtClean="0"/>
              <a:t> Podelite sa njima i svoja osećanja.</a:t>
            </a:r>
            <a:endParaRPr lang="en-US" sz="3200" dirty="0"/>
          </a:p>
        </p:txBody>
      </p:sp>
      <p:pic>
        <p:nvPicPr>
          <p:cNvPr id="1331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42715" r="52083" b="31235"/>
          <a:stretch>
            <a:fillRect/>
          </a:stretch>
        </p:blipFill>
        <p:spPr bwMode="auto">
          <a:xfrm>
            <a:off x="3568700" y="4208463"/>
            <a:ext cx="2235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3" t="33456" r="29097" b="32964"/>
          <a:stretch>
            <a:fillRect/>
          </a:stretch>
        </p:blipFill>
        <p:spPr bwMode="auto">
          <a:xfrm>
            <a:off x="908050" y="4208463"/>
            <a:ext cx="194310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857375"/>
            <a:ext cx="1243012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24200" y="2033588"/>
            <a:ext cx="2222500" cy="1168400"/>
          </a:xfrm>
          <a:prstGeom prst="wedgeEllipseCallout">
            <a:avLst/>
          </a:prstGeom>
          <a:solidFill>
            <a:srgbClr val="30B1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2400" dirty="0"/>
              <a:t>Vreme za emocije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</a:rPr>
              <a:t>Želimo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vam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puno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sreće</a:t>
            </a:r>
            <a:r>
              <a:rPr lang="en-US" altLang="en-US" b="1" dirty="0" smtClean="0">
                <a:solidFill>
                  <a:srgbClr val="FF0000"/>
                </a:solidFill>
              </a:rPr>
              <a:t> u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ovoj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emocionalnoj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avanturi</a:t>
            </a:r>
            <a:r>
              <a:rPr lang="en-US" altLang="en-US" b="1" dirty="0" smtClean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838200" y="1539018"/>
            <a:ext cx="10515600" cy="4351338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sz="1800" dirty="0" smtClean="0"/>
          </a:p>
          <a:p>
            <a:pPr eaLnBrk="1" hangingPunct="1"/>
            <a:r>
              <a:rPr lang="en-US" altLang="en-US" dirty="0" err="1" smtClean="0"/>
              <a:t>Negujte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emocionalne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veština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kod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dece</a:t>
            </a:r>
            <a:r>
              <a:rPr lang="en-US" altLang="en-US" dirty="0" smtClean="0"/>
              <a:t>, to je </a:t>
            </a:r>
            <a:r>
              <a:rPr lang="en-US" altLang="en-US" dirty="0" err="1" smtClean="0"/>
              <a:t>jedan</a:t>
            </a:r>
            <a:r>
              <a:rPr lang="en-US" altLang="en-US" dirty="0" smtClean="0"/>
              <a:t> od </a:t>
            </a:r>
            <a:r>
              <a:rPr lang="en-US" altLang="en-US" dirty="0" err="1" smtClean="0"/>
              <a:t>načina</a:t>
            </a:r>
            <a:r>
              <a:rPr lang="en-US" altLang="en-US" dirty="0" smtClean="0"/>
              <a:t> da </a:t>
            </a:r>
            <a:r>
              <a:rPr lang="en-US" altLang="en-US" dirty="0" err="1" smtClean="0"/>
              <a:t>im</a:t>
            </a:r>
            <a:r>
              <a:rPr lang="en-US" altLang="en-US" dirty="0" smtClean="0"/>
              <a:t> date </a:t>
            </a:r>
            <a:r>
              <a:rPr lang="en-US" altLang="en-US" dirty="0" err="1" smtClean="0"/>
              <a:t>osnovu</a:t>
            </a:r>
            <a:r>
              <a:rPr lang="en-US" altLang="en-US" dirty="0" smtClean="0"/>
              <a:t> da </a:t>
            </a:r>
            <a:r>
              <a:rPr lang="en-US" altLang="en-US" dirty="0" err="1" smtClean="0"/>
              <a:t>izrastu</a:t>
            </a:r>
            <a:r>
              <a:rPr lang="en-US" altLang="en-US" dirty="0" smtClean="0"/>
              <a:t> u </a:t>
            </a:r>
            <a:r>
              <a:rPr lang="en-US" altLang="en-US" dirty="0" err="1" smtClean="0"/>
              <a:t>vesele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zadovoljne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ljude</a:t>
            </a:r>
            <a:r>
              <a:rPr lang="en-US" altLang="en-US" dirty="0" smtClean="0"/>
              <a:t>.</a:t>
            </a:r>
            <a:endParaRPr lang="sr-Latn-RS" altLang="en-US" dirty="0" smtClean="0"/>
          </a:p>
          <a:p>
            <a:pPr eaLnBrk="1" hangingPunct="1"/>
            <a:endParaRPr lang="sr-Latn-RS" altLang="en-US" dirty="0" smtClean="0"/>
          </a:p>
          <a:p>
            <a:pPr eaLnBrk="1" hangingPunct="1"/>
            <a:endParaRPr lang="sr-Latn-RS" altLang="en-US" dirty="0" smtClean="0"/>
          </a:p>
          <a:p>
            <a:pPr eaLnBrk="1" hangingPunct="1"/>
            <a:endParaRPr lang="sr-Latn-RS" altLang="en-US" dirty="0" smtClean="0"/>
          </a:p>
          <a:p>
            <a:pPr eaLnBrk="1" hangingPunct="1"/>
            <a:endParaRPr lang="sr-Latn-RS" altLang="en-US" dirty="0" smtClean="0"/>
          </a:p>
          <a:p>
            <a:pPr lvl="0" eaLnBrk="1" hangingPunct="1">
              <a:buNone/>
            </a:pPr>
            <a:endParaRPr lang="sr-Latn-RS" altLang="en-US" sz="1200" dirty="0" smtClean="0">
              <a:solidFill>
                <a:prstClr val="black"/>
              </a:solidFill>
            </a:endParaRPr>
          </a:p>
          <a:p>
            <a:pPr lvl="0" eaLnBrk="1" hangingPunct="1">
              <a:buNone/>
            </a:pPr>
            <a:endParaRPr lang="sr-Latn-RS" altLang="en-US" sz="1200" dirty="0" smtClean="0">
              <a:solidFill>
                <a:prstClr val="black"/>
              </a:solidFill>
            </a:endParaRPr>
          </a:p>
          <a:p>
            <a:pPr lvl="0" eaLnBrk="1" hangingPunct="1">
              <a:buNone/>
            </a:pPr>
            <a:r>
              <a:rPr lang="sr-Cyrl-RS" altLang="en-US" sz="1200" smtClean="0">
                <a:solidFill>
                  <a:prstClr val="black"/>
                </a:solidFill>
              </a:rPr>
              <a:t>Илустрације</a:t>
            </a:r>
            <a:r>
              <a:rPr lang="sr-Cyrl-RS" altLang="en-US" sz="1200" dirty="0" smtClean="0">
                <a:solidFill>
                  <a:prstClr val="black"/>
                </a:solidFill>
              </a:rPr>
              <a:t>: Сашењка Мељников</a:t>
            </a:r>
            <a:endParaRPr lang="en-US" altLang="en-US" sz="1200" dirty="0" smtClean="0">
              <a:solidFill>
                <a:prstClr val="black"/>
              </a:solidFill>
            </a:endParaRPr>
          </a:p>
          <a:p>
            <a:pPr eaLnBrk="1" hangingPunct="1"/>
            <a:endParaRPr lang="sr-Latn-R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473" t="35400" r="28541" b="23951"/>
          <a:stretch/>
        </p:blipFill>
        <p:spPr>
          <a:xfrm>
            <a:off x="3599218" y="2988860"/>
            <a:ext cx="5118370" cy="2722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4692650" y="5956278"/>
            <a:ext cx="2549525" cy="315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Znanjem</a:t>
            </a:r>
            <a:r>
              <a:rPr lang="en-US" sz="1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do </a:t>
            </a:r>
            <a:r>
              <a:rPr lang="en-US" sz="1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zdravih</a:t>
            </a:r>
            <a:r>
              <a:rPr lang="en-US" sz="1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izbora</a:t>
            </a:r>
            <a:endParaRPr lang="en-US" sz="1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22575" y="6292850"/>
            <a:ext cx="675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58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/>
              <a:t>Programski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zadatak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Posebnog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programa</a:t>
            </a:r>
            <a:r>
              <a:rPr lang="en-US" altLang="en-US" sz="1200" b="1" dirty="0"/>
              <a:t> u </a:t>
            </a:r>
            <a:r>
              <a:rPr lang="en-US" altLang="en-US" sz="1200" b="1" dirty="0" err="1"/>
              <a:t>oblasti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javnog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zdravlja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za</a:t>
            </a:r>
            <a:r>
              <a:rPr lang="en-US" altLang="en-US" sz="1200" b="1" dirty="0"/>
              <a:t> APV u</a:t>
            </a:r>
            <a:r>
              <a:rPr lang="sr-Cyrl-RS" altLang="en-US" sz="1200" b="1" dirty="0"/>
              <a:t> 2020. </a:t>
            </a:r>
            <a:r>
              <a:rPr lang="en-US" altLang="en-US" sz="1200" b="1" dirty="0" err="1"/>
              <a:t>godini</a:t>
            </a:r>
            <a:r>
              <a:rPr lang="sr-Cyrl-RS" altLang="en-US" sz="1200" b="1" dirty="0"/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/>
              <a:t>Unapređenje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zdravstvene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pismenosti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populacije</a:t>
            </a:r>
            <a:r>
              <a:rPr lang="en-US" altLang="en-US" sz="1200" b="1" dirty="0"/>
              <a:t> – „</a:t>
            </a:r>
            <a:r>
              <a:rPr lang="en-US" altLang="en-US" sz="1200" b="1" dirty="0" err="1"/>
              <a:t>Znanjem</a:t>
            </a:r>
            <a:r>
              <a:rPr lang="en-US" altLang="en-US" sz="1200" b="1" dirty="0"/>
              <a:t> do </a:t>
            </a:r>
            <a:r>
              <a:rPr lang="en-US" altLang="en-US" sz="1200" b="1" dirty="0" err="1"/>
              <a:t>zdravih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izbora</a:t>
            </a:r>
            <a:r>
              <a:rPr lang="en-US" altLang="en-US" sz="1200" b="1" dirty="0"/>
              <a:t>“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Emocionalne</a:t>
            </a:r>
            <a:r>
              <a:rPr lang="en-US" alt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veštine</a:t>
            </a:r>
            <a:r>
              <a:rPr lang="en-US" alt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se </a:t>
            </a:r>
            <a:r>
              <a:rPr lang="en-US" alt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uče</a:t>
            </a:r>
            <a:r>
              <a:rPr lang="en-US" alt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cs typeface="Arial" panose="020B0604020202020204" pitchFamily="34" charset="0"/>
              </a:rPr>
              <a:t>…od najranijeg detinjstva kroz odnos sa bliskim odraslim ljudima, pre svega roditeljima ili starateljima.</a:t>
            </a: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3629025"/>
            <a:ext cx="4940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64577" r="52991" b="7648"/>
          <a:stretch>
            <a:fillRect/>
          </a:stretch>
        </p:blipFill>
        <p:spPr>
          <a:xfrm>
            <a:off x="428625" y="1322388"/>
            <a:ext cx="4051300" cy="3709987"/>
          </a:xfrm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4919663" y="1387475"/>
            <a:ext cx="6926594" cy="43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en-US" altLang="en-US" sz="4000" dirty="0" err="1">
                <a:solidFill>
                  <a:srgbClr val="000000"/>
                </a:solidFill>
              </a:rPr>
              <a:t>Emocionalno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vešto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dete</a:t>
            </a:r>
            <a:r>
              <a:rPr lang="en-US" altLang="en-US" sz="4000" dirty="0">
                <a:solidFill>
                  <a:srgbClr val="000000"/>
                </a:solidFill>
              </a:rPr>
              <a:t>:</a:t>
            </a:r>
          </a:p>
          <a:p>
            <a:pPr lvl="1" defTabSz="914400" eaLnBrk="1" hangingPunct="1">
              <a:spcBef>
                <a:spcPts val="1000"/>
              </a:spcBef>
            </a:pP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zna</a:t>
            </a:r>
            <a:r>
              <a:rPr lang="en-US" altLang="en-US" sz="4000" dirty="0">
                <a:solidFill>
                  <a:srgbClr val="000000"/>
                </a:solidFill>
              </a:rPr>
              <a:t> da </a:t>
            </a:r>
            <a:r>
              <a:rPr lang="en-US" altLang="en-US" sz="4000" dirty="0" err="1">
                <a:solidFill>
                  <a:srgbClr val="FF0000"/>
                </a:solidFill>
              </a:rPr>
              <a:t>prepozna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i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</a:rPr>
              <a:t>kaže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</a:rPr>
              <a:t>kako</a:t>
            </a:r>
            <a:r>
              <a:rPr lang="en-US" altLang="en-US" sz="4000" dirty="0">
                <a:solidFill>
                  <a:srgbClr val="FF0000"/>
                </a:solidFill>
              </a:rPr>
              <a:t> se </a:t>
            </a:r>
            <a:r>
              <a:rPr lang="en-US" altLang="en-US" sz="4000" dirty="0" err="1">
                <a:solidFill>
                  <a:srgbClr val="FF0000"/>
                </a:solidFill>
              </a:rPr>
              <a:t>oseća</a:t>
            </a:r>
            <a:r>
              <a:rPr lang="en-US" altLang="en-US" sz="4000" dirty="0">
                <a:solidFill>
                  <a:srgbClr val="000000"/>
                </a:solidFill>
              </a:rPr>
              <a:t>,</a:t>
            </a:r>
          </a:p>
          <a:p>
            <a:pPr lvl="1" defTabSz="914400" eaLnBrk="1" hangingPunct="1">
              <a:spcBef>
                <a:spcPts val="1000"/>
              </a:spcBef>
            </a:pP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zna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</a:rPr>
              <a:t>kako</a:t>
            </a:r>
            <a:r>
              <a:rPr lang="en-US" altLang="en-US" sz="4000" dirty="0">
                <a:solidFill>
                  <a:srgbClr val="FF0000"/>
                </a:solidFill>
              </a:rPr>
              <a:t> da se </a:t>
            </a:r>
            <a:r>
              <a:rPr lang="en-US" altLang="en-US" sz="4000" dirty="0" err="1">
                <a:solidFill>
                  <a:srgbClr val="FF0000"/>
                </a:solidFill>
              </a:rPr>
              <a:t>umiri</a:t>
            </a:r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</a:rPr>
              <a:t>samo</a:t>
            </a:r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4000" dirty="0" err="1">
                <a:solidFill>
                  <a:schemeClr val="accent3">
                    <a:lumMod val="50000"/>
                  </a:schemeClr>
                </a:solidFill>
              </a:rPr>
              <a:t>ili</a:t>
            </a: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</a:rPr>
              <a:t>tražeći</a:t>
            </a:r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</a:rPr>
              <a:t>pomoć</a:t>
            </a:r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i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  <a:p>
            <a:pPr lvl="1" defTabSz="914400" eaLnBrk="1" hangingPunct="1">
              <a:spcBef>
                <a:spcPts val="1000"/>
              </a:spcBef>
            </a:pPr>
            <a:r>
              <a:rPr lang="en-US" altLang="en-US" sz="4000" dirty="0" err="1">
                <a:solidFill>
                  <a:srgbClr val="000000"/>
                </a:solidFill>
              </a:rPr>
              <a:t>može</a:t>
            </a:r>
            <a:r>
              <a:rPr lang="en-US" altLang="en-US" sz="4000" dirty="0">
                <a:solidFill>
                  <a:srgbClr val="000000"/>
                </a:solidFill>
              </a:rPr>
              <a:t> da </a:t>
            </a:r>
            <a:r>
              <a:rPr lang="en-US" altLang="en-US" sz="4000" dirty="0" err="1">
                <a:solidFill>
                  <a:srgbClr val="FF0000"/>
                </a:solidFill>
              </a:rPr>
              <a:t>doživljava</a:t>
            </a:r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</a:rPr>
              <a:t>empatiju</a:t>
            </a:r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prema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drugima</a:t>
            </a:r>
            <a:r>
              <a:rPr lang="en-US" alt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100" name="TextBox 2"/>
          <p:cNvSpPr txBox="1">
            <a:spLocks noChangeArrowheads="1"/>
          </p:cNvSpPr>
          <p:nvPr/>
        </p:nvSpPr>
        <p:spPr bwMode="auto">
          <a:xfrm rot="-410505">
            <a:off x="966788" y="1990725"/>
            <a:ext cx="2974975" cy="1816100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B0F0"/>
                </a:solidFill>
              </a:rPr>
              <a:t>Šta</a:t>
            </a:r>
            <a:r>
              <a:rPr lang="en-US" altLang="en-US" dirty="0">
                <a:solidFill>
                  <a:srgbClr val="00B0F0"/>
                </a:solidFill>
              </a:rPr>
              <a:t> </a:t>
            </a:r>
            <a:r>
              <a:rPr lang="en-US" altLang="en-US" dirty="0" err="1">
                <a:solidFill>
                  <a:srgbClr val="00B0F0"/>
                </a:solidFill>
              </a:rPr>
              <a:t>podrazumevamo</a:t>
            </a:r>
            <a:r>
              <a:rPr lang="en-US" altLang="en-US" dirty="0">
                <a:solidFill>
                  <a:srgbClr val="00B0F0"/>
                </a:solidFill>
              </a:rPr>
              <a:t> pod </a:t>
            </a:r>
            <a:r>
              <a:rPr lang="en-US" altLang="en-US" dirty="0" err="1">
                <a:solidFill>
                  <a:srgbClr val="00B0F0"/>
                </a:solidFill>
              </a:rPr>
              <a:t>emocionalno</a:t>
            </a:r>
            <a:r>
              <a:rPr lang="en-US" altLang="en-US" dirty="0">
                <a:solidFill>
                  <a:srgbClr val="00B0F0"/>
                </a:solidFill>
              </a:rPr>
              <a:t> </a:t>
            </a:r>
            <a:r>
              <a:rPr lang="en-US" altLang="en-US" dirty="0" err="1">
                <a:solidFill>
                  <a:srgbClr val="00B0F0"/>
                </a:solidFill>
              </a:rPr>
              <a:t>veštim</a:t>
            </a:r>
            <a:r>
              <a:rPr lang="en-US" altLang="en-US" dirty="0">
                <a:solidFill>
                  <a:srgbClr val="00B0F0"/>
                </a:solidFill>
              </a:rPr>
              <a:t> </a:t>
            </a:r>
            <a:r>
              <a:rPr lang="en-US" altLang="en-US" dirty="0" err="1">
                <a:solidFill>
                  <a:srgbClr val="00B0F0"/>
                </a:solidFill>
              </a:rPr>
              <a:t>detetom</a:t>
            </a:r>
            <a:r>
              <a:rPr lang="en-US" altLang="en-US" dirty="0">
                <a:solidFill>
                  <a:srgbClr val="00B0F0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</a:rPr>
              <a:t>Kakva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su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dečija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osećanja</a:t>
            </a:r>
            <a:r>
              <a:rPr lang="en-US" altLang="en-US" b="1" dirty="0" smtClean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825625"/>
            <a:ext cx="7040728" cy="43513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RS" sz="3000" b="1" dirty="0" smtClean="0"/>
              <a:t>KRATKA + INTENZIVNA + DUBOKA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r-Latn-R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38224" y="2262356"/>
            <a:ext cx="5912749" cy="3892787"/>
          </a:xfrm>
        </p:spPr>
        <p:txBody>
          <a:bodyPr rtlCol="0">
            <a:noAutofit/>
          </a:bodyPr>
          <a:lstStyle/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sr-Latn-RS" sz="11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sr-Latn-RS" sz="3200" dirty="0" smtClean="0"/>
              <a:t>Deca </a:t>
            </a:r>
            <a:r>
              <a:rPr lang="sr-Latn-RS" sz="3200" dirty="0"/>
              <a:t>doživljavaju emocije mnogo snažnije nego mi, a često ne znaju kako da se nose sa njima.</a:t>
            </a: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sr-Latn-RS" sz="16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sr-Latn-RS" sz="3200" dirty="0"/>
              <a:t>Naš zadatak je da decu naučimo da upravljaju </a:t>
            </a:r>
            <a:r>
              <a:rPr lang="sr-Latn-RS" sz="3200" dirty="0" smtClean="0"/>
              <a:t>osećanjima</a:t>
            </a:r>
            <a:r>
              <a:rPr lang="sr-Latn-RS" dirty="0"/>
              <a:t>.</a:t>
            </a:r>
            <a:endParaRPr lang="en-US" sz="3200" dirty="0"/>
          </a:p>
        </p:txBody>
      </p:sp>
      <p:pic>
        <p:nvPicPr>
          <p:cNvPr id="51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t="17061" r="3410"/>
          <a:stretch>
            <a:fillRect/>
          </a:stretch>
        </p:blipFill>
        <p:spPr bwMode="auto">
          <a:xfrm>
            <a:off x="1065213" y="2759075"/>
            <a:ext cx="55435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89413" y="2568575"/>
            <a:ext cx="1527175" cy="974725"/>
          </a:xfrm>
          <a:prstGeom prst="wedgeEllipseCallou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1300" dirty="0"/>
              <a:t>Vidiš da ja mogu više nego ti?</a:t>
            </a:r>
            <a:endParaRPr lang="en-US"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84212" y="14676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</a:rPr>
              <a:t>Deca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uče</a:t>
            </a:r>
            <a:r>
              <a:rPr lang="en-US" altLang="en-US" b="1" dirty="0" smtClean="0">
                <a:solidFill>
                  <a:srgbClr val="FF0000"/>
                </a:solidFill>
              </a:rPr>
              <a:t> o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osećanjima</a:t>
            </a:r>
            <a:r>
              <a:rPr lang="en-US" altLang="en-US" b="1" dirty="0" smtClean="0">
                <a:solidFill>
                  <a:srgbClr val="FF0000"/>
                </a:solidFill>
              </a:rPr>
              <a:t> od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nas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424" y="1825624"/>
            <a:ext cx="8865358" cy="4622883"/>
          </a:xfrm>
          <a:ln>
            <a:miter lim="800000"/>
            <a:headEnd/>
            <a:tailEnd/>
          </a:ln>
          <a:extLst/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RS" sz="3800" dirty="0" smtClean="0"/>
              <a:t>Učimo ih </a:t>
            </a:r>
            <a:r>
              <a:rPr lang="sr-Latn-RS" sz="3800" dirty="0" smtClean="0">
                <a:solidFill>
                  <a:schemeClr val="accent3">
                    <a:lumMod val="75000"/>
                  </a:schemeClr>
                </a:solidFill>
              </a:rPr>
              <a:t>emocionalnim pravilima: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r-Latn-RS" sz="33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sr-Latn-RS" sz="3800" dirty="0" smtClean="0"/>
              <a:t>kada govorimo šta je u redu da osećamo, na koji način i u kojim situacijama da ispoljavamo osećanja;</a:t>
            </a:r>
          </a:p>
          <a:p>
            <a:pPr marL="2743200" lvl="6" indent="0">
              <a:spcBef>
                <a:spcPts val="2400"/>
              </a:spcBef>
              <a:buFont typeface="Arial" panose="020B0604020202020204" pitchFamily="34" charset="0"/>
              <a:buNone/>
              <a:defRPr/>
            </a:pPr>
            <a:r>
              <a:rPr lang="sr-Latn-RS" sz="3300" dirty="0" smtClean="0">
                <a:solidFill>
                  <a:srgbClr val="FF0000"/>
                </a:solidFill>
              </a:rPr>
              <a:t>		</a:t>
            </a:r>
            <a:r>
              <a:rPr lang="sr-Latn-RS" sz="3300" dirty="0" smtClean="0">
                <a:solidFill>
                  <a:schemeClr val="accent3">
                    <a:lumMod val="75000"/>
                  </a:schemeClr>
                </a:solidFill>
              </a:rPr>
              <a:t>ALI!</a:t>
            </a:r>
            <a:endParaRPr lang="sr-Latn-RS" sz="3300" dirty="0"/>
          </a:p>
          <a:p>
            <a:pPr eaLnBrk="1" fontAlgn="auto" hangingPunct="1">
              <a:spcBef>
                <a:spcPts val="2400"/>
              </a:spcBef>
              <a:spcAft>
                <a:spcPts val="1800"/>
              </a:spcAft>
              <a:defRPr/>
            </a:pPr>
            <a:r>
              <a:rPr lang="sr-Latn-RS" sz="3700" dirty="0" smtClean="0"/>
              <a:t>Učimo ih, a da toga i nismo svesni!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sr-Latn-RS" sz="3300" dirty="0" smtClean="0">
                <a:solidFill>
                  <a:schemeClr val="accent3">
                    <a:lumMod val="75000"/>
                  </a:schemeClr>
                </a:solidFill>
              </a:rPr>
              <a:t>Deca nas posmatraju </a:t>
            </a:r>
            <a:r>
              <a:rPr lang="sr-Latn-RS" sz="3300" dirty="0" smtClean="0"/>
              <a:t>i</a:t>
            </a:r>
            <a:r>
              <a:rPr lang="sr-Latn-RS" sz="33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r-Latn-RS" sz="3300" dirty="0" smtClean="0"/>
              <a:t>uče iz naših reakcija kako da izraze radost, tugu, kako da se ponašaju kada su besni, u kojim situacijama da osećaju strah i drugo.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r-Latn-RS" sz="3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sr-Latn-R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sr-Latn-R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37052" t="40882" r="22578" b="32675"/>
          <a:stretch/>
        </p:blipFill>
        <p:spPr>
          <a:xfrm rot="21164960">
            <a:off x="9691132" y="1237429"/>
            <a:ext cx="2036831" cy="1761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24041" t="44405" r="36451" b="31131"/>
          <a:stretch/>
        </p:blipFill>
        <p:spPr>
          <a:xfrm rot="279916">
            <a:off x="9694734" y="4047160"/>
            <a:ext cx="2033875" cy="1766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ight Arrow 3"/>
          <p:cNvSpPr/>
          <p:nvPr/>
        </p:nvSpPr>
        <p:spPr>
          <a:xfrm>
            <a:off x="684212" y="2699722"/>
            <a:ext cx="854075" cy="51276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84212" y="5381811"/>
            <a:ext cx="854075" cy="5111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10654" y="21500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</a:rPr>
              <a:t>Sva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osećanja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su</a:t>
            </a:r>
            <a:r>
              <a:rPr lang="en-US" altLang="en-US" b="1" dirty="0" smtClean="0">
                <a:solidFill>
                  <a:srgbClr val="FF0000"/>
                </a:solidFill>
              </a:rPr>
              <a:t> u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redu</a:t>
            </a:r>
            <a:r>
              <a:rPr lang="en-US" altLang="en-US" b="1" dirty="0" smtClean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654" y="1825625"/>
            <a:ext cx="8142027" cy="435133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r-Latn-RS" sz="32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sz="3600" dirty="0" smtClean="0"/>
              <a:t>Prihvatite dečija osećanja, čak i kada su neprijatna poput besa, straha, stida…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r-Latn-RS" sz="3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sz="3600" dirty="0" smtClean="0"/>
              <a:t>Neprijatna osećanja su važna i imaju svoju funkciju u našim životima.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r-Latn-RS" sz="32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sr-Latn-RS" sz="32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sr-Latn-R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979" t="11852" r="39896" b="4074"/>
          <a:stretch/>
        </p:blipFill>
        <p:spPr>
          <a:xfrm>
            <a:off x="7985222" y="633413"/>
            <a:ext cx="3882927" cy="5543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00251" y="197027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</a:rPr>
              <a:t>Sva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osećanja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su</a:t>
            </a:r>
            <a:r>
              <a:rPr lang="en-US" altLang="en-US" b="1" dirty="0" smtClean="0">
                <a:solidFill>
                  <a:srgbClr val="FF0000"/>
                </a:solidFill>
              </a:rPr>
              <a:t> u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redu</a:t>
            </a:r>
            <a:r>
              <a:rPr lang="en-US" altLang="en-US" b="1" dirty="0" smtClean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1825625"/>
            <a:ext cx="7820167" cy="43513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RS" sz="3600" dirty="0" smtClean="0"/>
              <a:t>Prihvatanje dečijih osećanja znači da podstičemo njihovo izražavanje, ali na konstruktivan način.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sr-Latn-RS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sz="3600" dirty="0"/>
              <a:t>Mi treba da utičemo na NAČIN na koji deca izražavaju </a:t>
            </a:r>
            <a:r>
              <a:rPr lang="sr-Latn-RS" sz="3600" dirty="0" smtClean="0"/>
              <a:t>osećanja.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sr-Latn-RS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sz="3600" dirty="0" smtClean="0"/>
              <a:t>Učimo ih kako </a:t>
            </a:r>
            <a:r>
              <a:rPr lang="sr-Latn-RS" sz="3600" dirty="0"/>
              <a:t>da se nose sa snažnim osećanjima.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r-Latn-RS" sz="32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sr-Latn-RS" sz="3200" dirty="0" smtClean="0"/>
          </a:p>
        </p:txBody>
      </p:sp>
      <p:pic>
        <p:nvPicPr>
          <p:cNvPr id="819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3" t="29089" r="369" b="29939"/>
          <a:stretch>
            <a:fillRect/>
          </a:stretch>
        </p:blipFill>
        <p:spPr bwMode="auto">
          <a:xfrm>
            <a:off x="7793038" y="859809"/>
            <a:ext cx="4433808" cy="573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28767" y="9135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</a:rPr>
              <a:t>Sva</a:t>
            </a:r>
            <a:r>
              <a:rPr lang="en-US" altLang="en-US" sz="4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</a:rPr>
              <a:t>osećanja</a:t>
            </a:r>
            <a:r>
              <a:rPr lang="en-US" altLang="en-US" sz="4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</a:rPr>
              <a:t>su</a:t>
            </a:r>
            <a:r>
              <a:rPr lang="en-US" altLang="en-US" sz="4000" b="1" dirty="0" smtClean="0">
                <a:solidFill>
                  <a:srgbClr val="FF0000"/>
                </a:solidFill>
              </a:rPr>
              <a:t> u </a:t>
            </a:r>
            <a:r>
              <a:rPr lang="en-US" altLang="en-US" sz="4000" b="1" dirty="0" err="1" smtClean="0">
                <a:solidFill>
                  <a:srgbClr val="FF0000"/>
                </a:solidFill>
              </a:rPr>
              <a:t>redu</a:t>
            </a:r>
            <a:r>
              <a:rPr lang="en-US" altLang="en-US" sz="4000" b="1" dirty="0" smtClean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767" y="2028735"/>
            <a:ext cx="9302087" cy="441140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RS" sz="3200" dirty="0" smtClean="0"/>
              <a:t>U našoj kulturi često (svesno, a i nesvesno) učimo devojčice da nije u redu da osećaju bes,   a dečake da osećaju tugu i strah.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sr-Latn-RS" sz="12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sz="3200" dirty="0" smtClean="0"/>
              <a:t>Važno je da podstičemo izražavanje svih osećanja i kod dečaka i kod devojčica.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sr-Latn-RS" sz="1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sz="3200" dirty="0" smtClean="0"/>
              <a:t>Ljutnja nam pomaže da se zauzmemo za sebe, strah da se zaštitimo, a tuga da se izborimo sa doživljajem gubitka.</a:t>
            </a: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3" t="35001" r="25520" b="53819"/>
          <a:stretch>
            <a:fillRect/>
          </a:stretch>
        </p:blipFill>
        <p:spPr bwMode="auto">
          <a:xfrm rot="-274170">
            <a:off x="4143299" y="998628"/>
            <a:ext cx="489426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351991">
            <a:off x="4371647" y="1155770"/>
            <a:ext cx="4159250" cy="522287"/>
          </a:xfrm>
          <a:custGeom>
            <a:avLst/>
            <a:gdLst>
              <a:gd name="connsiteX0" fmla="*/ 0 w 5135960"/>
              <a:gd name="connsiteY0" fmla="*/ 107831 h 646986"/>
              <a:gd name="connsiteX1" fmla="*/ 107831 w 5135960"/>
              <a:gd name="connsiteY1" fmla="*/ 0 h 646986"/>
              <a:gd name="connsiteX2" fmla="*/ 5028129 w 5135960"/>
              <a:gd name="connsiteY2" fmla="*/ 0 h 646986"/>
              <a:gd name="connsiteX3" fmla="*/ 5135960 w 5135960"/>
              <a:gd name="connsiteY3" fmla="*/ 107831 h 646986"/>
              <a:gd name="connsiteX4" fmla="*/ 5135960 w 5135960"/>
              <a:gd name="connsiteY4" fmla="*/ 539155 h 646986"/>
              <a:gd name="connsiteX5" fmla="*/ 5028129 w 5135960"/>
              <a:gd name="connsiteY5" fmla="*/ 646986 h 646986"/>
              <a:gd name="connsiteX6" fmla="*/ 107831 w 5135960"/>
              <a:gd name="connsiteY6" fmla="*/ 646986 h 646986"/>
              <a:gd name="connsiteX7" fmla="*/ 0 w 5135960"/>
              <a:gd name="connsiteY7" fmla="*/ 539155 h 646986"/>
              <a:gd name="connsiteX8" fmla="*/ 0 w 5135960"/>
              <a:gd name="connsiteY8" fmla="*/ 107831 h 646986"/>
              <a:gd name="connsiteX0" fmla="*/ 15903 w 5135960"/>
              <a:gd name="connsiteY0" fmla="*/ 147587 h 646986"/>
              <a:gd name="connsiteX1" fmla="*/ 107831 w 5135960"/>
              <a:gd name="connsiteY1" fmla="*/ 0 h 646986"/>
              <a:gd name="connsiteX2" fmla="*/ 5028129 w 5135960"/>
              <a:gd name="connsiteY2" fmla="*/ 0 h 646986"/>
              <a:gd name="connsiteX3" fmla="*/ 5135960 w 5135960"/>
              <a:gd name="connsiteY3" fmla="*/ 107831 h 646986"/>
              <a:gd name="connsiteX4" fmla="*/ 5135960 w 5135960"/>
              <a:gd name="connsiteY4" fmla="*/ 539155 h 646986"/>
              <a:gd name="connsiteX5" fmla="*/ 5028129 w 5135960"/>
              <a:gd name="connsiteY5" fmla="*/ 646986 h 646986"/>
              <a:gd name="connsiteX6" fmla="*/ 107831 w 5135960"/>
              <a:gd name="connsiteY6" fmla="*/ 646986 h 646986"/>
              <a:gd name="connsiteX7" fmla="*/ 0 w 5135960"/>
              <a:gd name="connsiteY7" fmla="*/ 539155 h 646986"/>
              <a:gd name="connsiteX8" fmla="*/ 15903 w 5135960"/>
              <a:gd name="connsiteY8" fmla="*/ 147587 h 646986"/>
              <a:gd name="connsiteX0" fmla="*/ 15903 w 5135960"/>
              <a:gd name="connsiteY0" fmla="*/ 147587 h 646986"/>
              <a:gd name="connsiteX1" fmla="*/ 107831 w 5135960"/>
              <a:gd name="connsiteY1" fmla="*/ 0 h 646986"/>
              <a:gd name="connsiteX2" fmla="*/ 5028129 w 5135960"/>
              <a:gd name="connsiteY2" fmla="*/ 0 h 646986"/>
              <a:gd name="connsiteX3" fmla="*/ 5135960 w 5135960"/>
              <a:gd name="connsiteY3" fmla="*/ 107831 h 646986"/>
              <a:gd name="connsiteX4" fmla="*/ 5135960 w 5135960"/>
              <a:gd name="connsiteY4" fmla="*/ 539155 h 646986"/>
              <a:gd name="connsiteX5" fmla="*/ 5028129 w 5135960"/>
              <a:gd name="connsiteY5" fmla="*/ 646986 h 646986"/>
              <a:gd name="connsiteX6" fmla="*/ 171442 w 5135960"/>
              <a:gd name="connsiteY6" fmla="*/ 567473 h 646986"/>
              <a:gd name="connsiteX7" fmla="*/ 0 w 5135960"/>
              <a:gd name="connsiteY7" fmla="*/ 539155 h 646986"/>
              <a:gd name="connsiteX8" fmla="*/ 15903 w 5135960"/>
              <a:gd name="connsiteY8" fmla="*/ 147587 h 646986"/>
              <a:gd name="connsiteX0" fmla="*/ 0 w 5120057"/>
              <a:gd name="connsiteY0" fmla="*/ 147587 h 646986"/>
              <a:gd name="connsiteX1" fmla="*/ 91928 w 5120057"/>
              <a:gd name="connsiteY1" fmla="*/ 0 h 646986"/>
              <a:gd name="connsiteX2" fmla="*/ 5012226 w 5120057"/>
              <a:gd name="connsiteY2" fmla="*/ 0 h 646986"/>
              <a:gd name="connsiteX3" fmla="*/ 5120057 w 5120057"/>
              <a:gd name="connsiteY3" fmla="*/ 107831 h 646986"/>
              <a:gd name="connsiteX4" fmla="*/ 5120057 w 5120057"/>
              <a:gd name="connsiteY4" fmla="*/ 539155 h 646986"/>
              <a:gd name="connsiteX5" fmla="*/ 5012226 w 5120057"/>
              <a:gd name="connsiteY5" fmla="*/ 646986 h 646986"/>
              <a:gd name="connsiteX6" fmla="*/ 155539 w 5120057"/>
              <a:gd name="connsiteY6" fmla="*/ 567473 h 646986"/>
              <a:gd name="connsiteX7" fmla="*/ 63610 w 5120057"/>
              <a:gd name="connsiteY7" fmla="*/ 515301 h 646986"/>
              <a:gd name="connsiteX8" fmla="*/ 0 w 5120057"/>
              <a:gd name="connsiteY8" fmla="*/ 147587 h 646986"/>
              <a:gd name="connsiteX0" fmla="*/ 0 w 5120057"/>
              <a:gd name="connsiteY0" fmla="*/ 147587 h 646986"/>
              <a:gd name="connsiteX1" fmla="*/ 163490 w 5120057"/>
              <a:gd name="connsiteY1" fmla="*/ 31806 h 646986"/>
              <a:gd name="connsiteX2" fmla="*/ 5012226 w 5120057"/>
              <a:gd name="connsiteY2" fmla="*/ 0 h 646986"/>
              <a:gd name="connsiteX3" fmla="*/ 5120057 w 5120057"/>
              <a:gd name="connsiteY3" fmla="*/ 107831 h 646986"/>
              <a:gd name="connsiteX4" fmla="*/ 5120057 w 5120057"/>
              <a:gd name="connsiteY4" fmla="*/ 539155 h 646986"/>
              <a:gd name="connsiteX5" fmla="*/ 5012226 w 5120057"/>
              <a:gd name="connsiteY5" fmla="*/ 646986 h 646986"/>
              <a:gd name="connsiteX6" fmla="*/ 155539 w 5120057"/>
              <a:gd name="connsiteY6" fmla="*/ 567473 h 646986"/>
              <a:gd name="connsiteX7" fmla="*/ 63610 w 5120057"/>
              <a:gd name="connsiteY7" fmla="*/ 515301 h 646986"/>
              <a:gd name="connsiteX8" fmla="*/ 0 w 5120057"/>
              <a:gd name="connsiteY8" fmla="*/ 147587 h 646986"/>
              <a:gd name="connsiteX0" fmla="*/ 0 w 5120057"/>
              <a:gd name="connsiteY0" fmla="*/ 115781 h 615180"/>
              <a:gd name="connsiteX1" fmla="*/ 163490 w 5120057"/>
              <a:gd name="connsiteY1" fmla="*/ 0 h 615180"/>
              <a:gd name="connsiteX2" fmla="*/ 4924762 w 5120057"/>
              <a:gd name="connsiteY2" fmla="*/ 55659 h 615180"/>
              <a:gd name="connsiteX3" fmla="*/ 5120057 w 5120057"/>
              <a:gd name="connsiteY3" fmla="*/ 76025 h 615180"/>
              <a:gd name="connsiteX4" fmla="*/ 5120057 w 5120057"/>
              <a:gd name="connsiteY4" fmla="*/ 507349 h 615180"/>
              <a:gd name="connsiteX5" fmla="*/ 5012226 w 5120057"/>
              <a:gd name="connsiteY5" fmla="*/ 615180 h 615180"/>
              <a:gd name="connsiteX6" fmla="*/ 155539 w 5120057"/>
              <a:gd name="connsiteY6" fmla="*/ 535667 h 615180"/>
              <a:gd name="connsiteX7" fmla="*/ 63610 w 5120057"/>
              <a:gd name="connsiteY7" fmla="*/ 483495 h 615180"/>
              <a:gd name="connsiteX8" fmla="*/ 0 w 5120057"/>
              <a:gd name="connsiteY8" fmla="*/ 115781 h 615180"/>
              <a:gd name="connsiteX0" fmla="*/ 0 w 5120057"/>
              <a:gd name="connsiteY0" fmla="*/ 115781 h 670839"/>
              <a:gd name="connsiteX1" fmla="*/ 163490 w 5120057"/>
              <a:gd name="connsiteY1" fmla="*/ 0 h 670839"/>
              <a:gd name="connsiteX2" fmla="*/ 4924762 w 5120057"/>
              <a:gd name="connsiteY2" fmla="*/ 55659 h 670839"/>
              <a:gd name="connsiteX3" fmla="*/ 5120057 w 5120057"/>
              <a:gd name="connsiteY3" fmla="*/ 76025 h 670839"/>
              <a:gd name="connsiteX4" fmla="*/ 5120057 w 5120057"/>
              <a:gd name="connsiteY4" fmla="*/ 507349 h 670839"/>
              <a:gd name="connsiteX5" fmla="*/ 4574904 w 5120057"/>
              <a:gd name="connsiteY5" fmla="*/ 670839 h 670839"/>
              <a:gd name="connsiteX6" fmla="*/ 155539 w 5120057"/>
              <a:gd name="connsiteY6" fmla="*/ 535667 h 670839"/>
              <a:gd name="connsiteX7" fmla="*/ 63610 w 5120057"/>
              <a:gd name="connsiteY7" fmla="*/ 483495 h 670839"/>
              <a:gd name="connsiteX8" fmla="*/ 0 w 5120057"/>
              <a:gd name="connsiteY8" fmla="*/ 115781 h 670839"/>
              <a:gd name="connsiteX0" fmla="*/ 0 w 5120057"/>
              <a:gd name="connsiteY0" fmla="*/ 115781 h 670839"/>
              <a:gd name="connsiteX1" fmla="*/ 163490 w 5120057"/>
              <a:gd name="connsiteY1" fmla="*/ 0 h 670839"/>
              <a:gd name="connsiteX2" fmla="*/ 4924762 w 5120057"/>
              <a:gd name="connsiteY2" fmla="*/ 55659 h 670839"/>
              <a:gd name="connsiteX3" fmla="*/ 4992836 w 5120057"/>
              <a:gd name="connsiteY3" fmla="*/ 195294 h 670839"/>
              <a:gd name="connsiteX4" fmla="*/ 5120057 w 5120057"/>
              <a:gd name="connsiteY4" fmla="*/ 507349 h 670839"/>
              <a:gd name="connsiteX5" fmla="*/ 4574904 w 5120057"/>
              <a:gd name="connsiteY5" fmla="*/ 670839 h 670839"/>
              <a:gd name="connsiteX6" fmla="*/ 155539 w 5120057"/>
              <a:gd name="connsiteY6" fmla="*/ 535667 h 670839"/>
              <a:gd name="connsiteX7" fmla="*/ 63610 w 5120057"/>
              <a:gd name="connsiteY7" fmla="*/ 483495 h 670839"/>
              <a:gd name="connsiteX8" fmla="*/ 0 w 5120057"/>
              <a:gd name="connsiteY8" fmla="*/ 115781 h 670839"/>
              <a:gd name="connsiteX0" fmla="*/ 55660 w 5175717"/>
              <a:gd name="connsiteY0" fmla="*/ 115781 h 670839"/>
              <a:gd name="connsiteX1" fmla="*/ 219150 w 5175717"/>
              <a:gd name="connsiteY1" fmla="*/ 0 h 670839"/>
              <a:gd name="connsiteX2" fmla="*/ 4980422 w 5175717"/>
              <a:gd name="connsiteY2" fmla="*/ 55659 h 670839"/>
              <a:gd name="connsiteX3" fmla="*/ 5048496 w 5175717"/>
              <a:gd name="connsiteY3" fmla="*/ 195294 h 670839"/>
              <a:gd name="connsiteX4" fmla="*/ 5175717 w 5175717"/>
              <a:gd name="connsiteY4" fmla="*/ 507349 h 670839"/>
              <a:gd name="connsiteX5" fmla="*/ 4630564 w 5175717"/>
              <a:gd name="connsiteY5" fmla="*/ 670839 h 670839"/>
              <a:gd name="connsiteX6" fmla="*/ 211199 w 5175717"/>
              <a:gd name="connsiteY6" fmla="*/ 535667 h 670839"/>
              <a:gd name="connsiteX7" fmla="*/ 0 w 5175717"/>
              <a:gd name="connsiteY7" fmla="*/ 380128 h 670839"/>
              <a:gd name="connsiteX8" fmla="*/ 55660 w 5175717"/>
              <a:gd name="connsiteY8" fmla="*/ 115781 h 67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5717" h="670839">
                <a:moveTo>
                  <a:pt x="55660" y="115781"/>
                </a:moveTo>
                <a:cubicBezTo>
                  <a:pt x="55660" y="56228"/>
                  <a:pt x="159597" y="0"/>
                  <a:pt x="219150" y="0"/>
                </a:cubicBezTo>
                <a:lnTo>
                  <a:pt x="4980422" y="55659"/>
                </a:lnTo>
                <a:cubicBezTo>
                  <a:pt x="5039975" y="55659"/>
                  <a:pt x="5048496" y="135741"/>
                  <a:pt x="5048496" y="195294"/>
                </a:cubicBezTo>
                <a:lnTo>
                  <a:pt x="5175717" y="507349"/>
                </a:lnTo>
                <a:cubicBezTo>
                  <a:pt x="5175717" y="566902"/>
                  <a:pt x="4690117" y="670839"/>
                  <a:pt x="4630564" y="670839"/>
                </a:cubicBezTo>
                <a:lnTo>
                  <a:pt x="211199" y="535667"/>
                </a:lnTo>
                <a:cubicBezTo>
                  <a:pt x="151646" y="535667"/>
                  <a:pt x="0" y="439681"/>
                  <a:pt x="0" y="380128"/>
                </a:cubicBezTo>
                <a:cubicBezTo>
                  <a:pt x="0" y="236353"/>
                  <a:pt x="55660" y="259556"/>
                  <a:pt x="55660" y="115781"/>
                </a:cubicBezTo>
                <a:close/>
              </a:path>
            </a:pathLst>
          </a:custGeom>
          <a:solidFill>
            <a:srgbClr val="00ABB5"/>
          </a:solidFill>
          <a:ln>
            <a:solidFill>
              <a:srgbClr val="30B1C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2000" dirty="0">
                <a:solidFill>
                  <a:schemeClr val="bg1"/>
                </a:solidFill>
              </a:rPr>
              <a:t>…I ZA DEČAKE I ZA DEVOJČICE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922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1" t="11868" r="14842" b="26614"/>
          <a:stretch>
            <a:fillRect/>
          </a:stretch>
        </p:blipFill>
        <p:spPr bwMode="auto">
          <a:xfrm>
            <a:off x="9391650" y="2197291"/>
            <a:ext cx="2826341" cy="24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6" t="55048" r="31592" b="11501"/>
          <a:stretch>
            <a:fillRect/>
          </a:stretch>
        </p:blipFill>
        <p:spPr bwMode="auto">
          <a:xfrm>
            <a:off x="9391649" y="4705350"/>
            <a:ext cx="2826341" cy="236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16544" r="56682" b="46597"/>
          <a:stretch>
            <a:fillRect/>
          </a:stretch>
        </p:blipFill>
        <p:spPr bwMode="auto">
          <a:xfrm>
            <a:off x="8972550" y="117427"/>
            <a:ext cx="3223690" cy="222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71299" y="329811"/>
            <a:ext cx="10515600" cy="795338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</a:rPr>
              <a:t>Sva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osećanja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su</a:t>
            </a:r>
            <a:r>
              <a:rPr lang="en-US" altLang="en-US" b="1" dirty="0" smtClean="0">
                <a:solidFill>
                  <a:srgbClr val="FF0000"/>
                </a:solidFill>
              </a:rPr>
              <a:t> u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redu</a:t>
            </a:r>
            <a:r>
              <a:rPr lang="en-US" altLang="en-US" b="1" dirty="0" smtClean="0">
                <a:solidFill>
                  <a:srgbClr val="FF0000"/>
                </a:solidFill>
              </a:rPr>
              <a:t>!</a:t>
            </a:r>
            <a:endParaRPr lang="en-US" altLang="en-US" b="1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12863"/>
            <a:ext cx="5157787" cy="8239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RS" sz="2800" dirty="0"/>
              <a:t>Kako deci poručujemo da osećanja nisu u redu</a:t>
            </a:r>
            <a:r>
              <a:rPr lang="sr-Latn-RS" sz="2800" dirty="0" smtClean="0"/>
              <a:t>?</a:t>
            </a:r>
            <a:endParaRPr lang="sr-Latn-R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189163"/>
            <a:ext cx="5157787" cy="368458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sr-Latn-R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dirty="0" smtClean="0"/>
              <a:t>„Preteruješ“</a:t>
            </a:r>
            <a:endParaRPr lang="sr-Latn-R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dirty="0" smtClean="0"/>
              <a:t>„Tako </a:t>
            </a:r>
            <a:r>
              <a:rPr lang="sr-Latn-RS" dirty="0"/>
              <a:t>se ne ponaša jedna </a:t>
            </a:r>
            <a:r>
              <a:rPr lang="sr-Latn-RS" dirty="0" smtClean="0"/>
              <a:t>devojčica“</a:t>
            </a:r>
            <a:endParaRPr lang="sr-Latn-R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dirty="0" smtClean="0"/>
              <a:t>„Što </a:t>
            </a:r>
            <a:r>
              <a:rPr lang="sr-Latn-RS" dirty="0"/>
              <a:t>plačeš kao pekmez, pa nisi ti </a:t>
            </a:r>
            <a:r>
              <a:rPr lang="sr-Latn-RS" dirty="0" smtClean="0"/>
              <a:t>beba…“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12863"/>
            <a:ext cx="5183188" cy="82391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RS" sz="2800" dirty="0" smtClean="0"/>
              <a:t>Korisne</a:t>
            </a:r>
            <a:r>
              <a:rPr lang="sr-Latn-RS" dirty="0" smtClean="0"/>
              <a:t> </a:t>
            </a:r>
            <a:r>
              <a:rPr lang="sr-Latn-RS" sz="2800" dirty="0" smtClean="0"/>
              <a:t>formulacije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89163"/>
            <a:ext cx="5183188" cy="368458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sr-Latn-R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dirty="0" smtClean="0"/>
              <a:t>Vidim da te je nešto baš rastužilo, hajde da sednemo i da mi ispričaš šta se dogodilo.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dirty="0" smtClean="0"/>
              <a:t>Vidim da si besan i da te je nešto jako pogodilo, ali nije u redu da se ponašaš na taj način.</a:t>
            </a:r>
            <a:endParaRPr lang="en-US" dirty="0"/>
          </a:p>
        </p:txBody>
      </p:sp>
      <p:pic>
        <p:nvPicPr>
          <p:cNvPr id="1024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758" r="55598" b="88100"/>
          <a:stretch>
            <a:fillRect/>
          </a:stretch>
        </p:blipFill>
        <p:spPr bwMode="auto">
          <a:xfrm rot="-2203330">
            <a:off x="8210550" y="5445125"/>
            <a:ext cx="1397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8" t="50861" r="51338" b="30280"/>
          <a:stretch>
            <a:fillRect/>
          </a:stretch>
        </p:blipFill>
        <p:spPr bwMode="auto">
          <a:xfrm>
            <a:off x="2632075" y="5200650"/>
            <a:ext cx="1168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1644</TotalTime>
  <Words>695</Words>
  <Application>Microsoft Office PowerPoint</Application>
  <PresentationFormat>Widescreen</PresentationFormat>
  <Paragraphs>91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Arial Black</vt:lpstr>
      <vt:lpstr>Office Theme</vt:lpstr>
      <vt:lpstr>Podrška mentalnom zdravlju deteta, majke i porodice  Razvijanje socijalno-emocionalnih veština kod dece</vt:lpstr>
      <vt:lpstr>Emocionalne veštine se uče…</vt:lpstr>
      <vt:lpstr>PowerPoint Presentation</vt:lpstr>
      <vt:lpstr>Kakva su dečija osećanja?</vt:lpstr>
      <vt:lpstr>Deca uče o osećanjima od nas</vt:lpstr>
      <vt:lpstr>Sva osećanja su u redu!</vt:lpstr>
      <vt:lpstr>Sva osećanja su u redu!</vt:lpstr>
      <vt:lpstr>Sva osećanja su u redu!</vt:lpstr>
      <vt:lpstr>Sva osećanja su u redu!</vt:lpstr>
      <vt:lpstr>Pomozite detetu da se nosi sa neprijatnim osećanjima</vt:lpstr>
      <vt:lpstr>Učite dete da prepozna, imenuje i izrazi emocije. </vt:lpstr>
      <vt:lpstr>Neka priča o osećanjima bude deo vaše svakodnevice</vt:lpstr>
      <vt:lpstr>Želimo vam puno sreće u ovoj emocionalnoj avanturi….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B1</dc:creator>
  <cp:lastModifiedBy>Korisnik</cp:lastModifiedBy>
  <cp:revision>75</cp:revision>
  <dcterms:created xsi:type="dcterms:W3CDTF">2020-05-08T06:08:16Z</dcterms:created>
  <dcterms:modified xsi:type="dcterms:W3CDTF">2020-12-06T14:30:37Z</dcterms:modified>
</cp:coreProperties>
</file>